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March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331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94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8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268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2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3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March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7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March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16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wc.com/us/en/industries/financial-services/research-institute/top-issues/data-analytic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neon green cube pattern">
            <a:extLst>
              <a:ext uri="{FF2B5EF4-FFF2-40B4-BE49-F238E27FC236}">
                <a16:creationId xmlns:a16="http://schemas.microsoft.com/office/drawing/2014/main" id="{C37AB4AF-0D38-4C44-B176-3C89E3728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191C0-CFE6-4115-A77A-AEE6AAED6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/>
              <a:t>Team: Money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4A5DE-1E3F-473C-95BD-AAA64842F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chemeClr val="tx1">
                    <a:alpha val="60000"/>
                  </a:schemeClr>
                </a:solidFill>
              </a:rPr>
              <a:t>IT5007: Course Project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Wong Chee Weng</a:t>
            </a:r>
          </a:p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Gary Ng</a:t>
            </a:r>
          </a:p>
        </p:txBody>
      </p:sp>
    </p:spTree>
    <p:extLst>
      <p:ext uri="{BB962C8B-B14F-4D97-AF65-F5344CB8AC3E}">
        <p14:creationId xmlns:p14="http://schemas.microsoft.com/office/powerpoint/2010/main" val="2534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81B5C-1E2E-4C7E-8B7B-8749C73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9443370" cy="133305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Input 1.3 – Data Provider #2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6">
            <a:extLst>
              <a:ext uri="{FF2B5EF4-FFF2-40B4-BE49-F238E27FC236}">
                <a16:creationId xmlns:a16="http://schemas.microsoft.com/office/drawing/2014/main" id="{1C330A24-FEE8-4FEC-B2AA-A68666D5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63" y="2558363"/>
            <a:ext cx="5773738" cy="3724060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7B6-2909-421C-BF4B-5B8A90A2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2558363"/>
            <a:ext cx="4500562" cy="35344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Name: Intropic Intelligence</a:t>
            </a:r>
          </a:p>
          <a:p>
            <a:pPr marL="0" indent="0">
              <a:buNone/>
            </a:pPr>
            <a:r>
              <a:rPr lang="en-US" dirty="0"/>
              <a:t>Type: Third-Party Software</a:t>
            </a:r>
          </a:p>
          <a:p>
            <a:pPr marL="0" indent="0">
              <a:buNone/>
            </a:pPr>
            <a:r>
              <a:rPr lang="en-US" dirty="0"/>
              <a:t>Format: CSV</a:t>
            </a:r>
          </a:p>
        </p:txBody>
      </p:sp>
    </p:spTree>
    <p:extLst>
      <p:ext uri="{BB962C8B-B14F-4D97-AF65-F5344CB8AC3E}">
        <p14:creationId xmlns:p14="http://schemas.microsoft.com/office/powerpoint/2010/main" val="326408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81B5C-1E2E-4C7E-8B7B-8749C73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8173190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Step 2 – Our Workspace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7B6-2909-421C-BF4B-5B8A90A2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57" y="4902280"/>
            <a:ext cx="11167811" cy="1562959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Using Python, this wil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l be the time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where we merge multiple data sources together and apply data analysis techniques and transformations to add value and context to the trading recommendations.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098" name="Picture 3">
            <a:extLst>
              <a:ext uri="{FF2B5EF4-FFF2-40B4-BE49-F238E27FC236}">
                <a16:creationId xmlns:a16="http://schemas.microsoft.com/office/drawing/2014/main" id="{8E0A8982-33A8-4AE4-B7DA-C62826FC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661510"/>
            <a:ext cx="12192000" cy="1310639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12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81B5C-1E2E-4C7E-8B7B-8749C73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95" y="237703"/>
            <a:ext cx="5809297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Step 3 – Final Output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7B6-2909-421C-BF4B-5B8A90A2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1" y="1444472"/>
            <a:ext cx="10585538" cy="1562959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While not pretty, the so-called processed results are displayed on a web UI.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should use the MERN stack for this part, add colors and other useful visual indicators.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2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123503A-84FF-47F0-BAAF-5AAC26C5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96" y="2661510"/>
            <a:ext cx="10648807" cy="3647216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23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CBC46-7B3D-40AC-AB40-2A5FA977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248" y="-391386"/>
            <a:ext cx="8978147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Feature #1: Sorting &amp; Filtering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0" name="Oval 89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1341-ECD8-4C31-9DD7-DFFB51CC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Like in Excel, we want to be able to interact with the homepage to sort and filter the data for items of interest. </a:t>
            </a:r>
          </a:p>
        </p:txBody>
      </p:sp>
      <p:pic>
        <p:nvPicPr>
          <p:cNvPr id="11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3A401F4-3A3C-4CDC-AF17-C1963441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0900" y="2214798"/>
            <a:ext cx="7090237" cy="2428405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9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BC46-7B3D-40AC-AB40-2A5FA977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0"/>
            <a:ext cx="5833894" cy="1238262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Feature #2: Charting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1341-ECD8-4C31-9DD7-DFFB51CC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We want to be able to interact with the home page, click on a line item (a stock of interest) and have it generate a simple historical price chart as illustrated here. </a:t>
            </a:r>
          </a:p>
        </p:txBody>
      </p:sp>
      <p:pic>
        <p:nvPicPr>
          <p:cNvPr id="6146" name="Picture 5">
            <a:extLst>
              <a:ext uri="{FF2B5EF4-FFF2-40B4-BE49-F238E27FC236}">
                <a16:creationId xmlns:a16="http://schemas.microsoft.com/office/drawing/2014/main" id="{8F261C8C-E6BD-44BD-A13A-DC6C8832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0900" y="1470322"/>
            <a:ext cx="7090237" cy="3917356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83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BC46-7B3D-40AC-AB40-2A5FA977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0"/>
            <a:ext cx="5833894" cy="1238262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Feature #3: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1341-ECD8-4C31-9DD7-DFFB51CC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Finally, we can say the front-to-end project is complete by providing a feature where the trader can select (shortlist) a line item to “add to basket” (using a checkbox).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There will be an export button which generates the daily trading basket which is a csv that has all the shortlisted items, quantities, stock name, and other important details for the trader to proceed onto trade. 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077E6D3-85A4-4D7D-A105-16DF6471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0900" y="2214798"/>
            <a:ext cx="7090237" cy="2428405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7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9BB06C6-A631-4637-ACAA-C65675BA1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057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2785-EE60-4978-9D2C-69CE7588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FF830-965A-4E2D-AE32-528D9810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39899"/>
            <a:ext cx="11090274" cy="43529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in the financial ecosystem are abundant, yet by some estimates “businesses use only 0.5% of available [financial] data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).”</a:t>
            </a:r>
          </a:p>
          <a:p>
            <a:r>
              <a:rPr lang="en-US" dirty="0"/>
              <a:t>We observe that there are plenty of data </a:t>
            </a:r>
            <a:r>
              <a:rPr lang="en-US" u="sng" dirty="0"/>
              <a:t>providers</a:t>
            </a:r>
            <a:r>
              <a:rPr lang="en-US" dirty="0"/>
              <a:t> in the industry, yet few who are willing or able to clean, process, and interpret the data. </a:t>
            </a:r>
          </a:p>
          <a:p>
            <a:r>
              <a:rPr lang="en-US" dirty="0"/>
              <a:t>Most financial firms who are without world-class resources rely on their quantitative researchers or business analysts (usually 1-2 hires) to build infrastructure, ingest raw data, preprocess, and churn out research results. </a:t>
            </a:r>
          </a:p>
          <a:p>
            <a:r>
              <a:rPr lang="en-US" dirty="0"/>
              <a:t>Researcher productivity is sub-optimal as they tire from constantly ingesting and organizing new datasets leaving little time for data processing and research.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2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BF646F-463C-4773-80DF-E225D5E06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524017" y="10"/>
            <a:ext cx="9143986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088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026B-2088-46E4-BDC6-EC75DB181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2853-9D79-4882-AC9E-3F28FA46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Financial data is messy.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Quantitative Researchers require a defined </a:t>
            </a:r>
            <a:r>
              <a:rPr lang="en-US" u="sng" dirty="0"/>
              <a:t>framework</a:t>
            </a:r>
            <a:r>
              <a:rPr lang="en-US" dirty="0"/>
              <a:t> to ingest and organize </a:t>
            </a:r>
            <a:r>
              <a:rPr lang="en-US" i="1" dirty="0"/>
              <a:t>multiple</a:t>
            </a:r>
            <a:r>
              <a:rPr lang="en-US" dirty="0"/>
              <a:t> datasets so that they may present research results in an </a:t>
            </a:r>
            <a:r>
              <a:rPr lang="en-US" u="sng" dirty="0"/>
              <a:t>accurate</a:t>
            </a:r>
            <a:r>
              <a:rPr lang="en-US" dirty="0"/>
              <a:t>, </a:t>
            </a:r>
            <a:r>
              <a:rPr lang="en-US" u="sng" dirty="0"/>
              <a:t>informative</a:t>
            </a:r>
            <a:r>
              <a:rPr lang="en-US" dirty="0"/>
              <a:t>, and </a:t>
            </a:r>
            <a:r>
              <a:rPr lang="en-US" u="sng" dirty="0"/>
              <a:t>interactive </a:t>
            </a:r>
            <a:r>
              <a:rPr lang="en-US" dirty="0"/>
              <a:t>manner.</a:t>
            </a:r>
          </a:p>
        </p:txBody>
      </p:sp>
    </p:spTree>
    <p:extLst>
      <p:ext uri="{BB962C8B-B14F-4D97-AF65-F5344CB8AC3E}">
        <p14:creationId xmlns:p14="http://schemas.microsoft.com/office/powerpoint/2010/main" val="83579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AC06-A8BC-4EC1-A4EF-1943202B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A17C6-3B2B-4DFA-A6C4-5800DD10D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62100"/>
            <a:ext cx="11090274" cy="4978399"/>
          </a:xfrm>
        </p:spPr>
        <p:txBody>
          <a:bodyPr>
            <a:normAutofit/>
          </a:bodyPr>
          <a:lstStyle/>
          <a:p>
            <a:r>
              <a:rPr lang="en-US" dirty="0"/>
              <a:t>Back-End: Framework for Multiple Datasets</a:t>
            </a:r>
          </a:p>
          <a:p>
            <a:pPr lvl="1"/>
            <a:r>
              <a:rPr lang="en-US" dirty="0"/>
              <a:t>Design and develop a flexible and scalable software architecture solution that houses diverse datasets such as:</a:t>
            </a:r>
          </a:p>
          <a:p>
            <a:pPr lvl="1"/>
            <a:r>
              <a:rPr lang="en-US" dirty="0"/>
              <a:t>1. Market Data (Historic Prices - Bloomberg)</a:t>
            </a:r>
          </a:p>
          <a:p>
            <a:pPr lvl="1"/>
            <a:r>
              <a:rPr lang="en-US" dirty="0"/>
              <a:t>2. Portfolio Management Data (Current Portfolio Positions – Eze Eclipse Risk Management System) </a:t>
            </a:r>
          </a:p>
          <a:p>
            <a:pPr lvl="1"/>
            <a:r>
              <a:rPr lang="en-US" dirty="0"/>
              <a:t>3. New Research Ideas (Sell-Side Bank Research Ideas)</a:t>
            </a:r>
          </a:p>
          <a:p>
            <a:r>
              <a:rPr lang="en-US" dirty="0"/>
              <a:t>Middle: Quantitative Researcher’s Workspace</a:t>
            </a:r>
          </a:p>
          <a:p>
            <a:pPr lvl="1"/>
            <a:r>
              <a:rPr lang="en-US" dirty="0"/>
              <a:t>An environment where the researcher may query data, apply (in this case) a basic data analysis technique, and finally output research results.</a:t>
            </a:r>
          </a:p>
          <a:p>
            <a:r>
              <a:rPr lang="en-US" dirty="0"/>
              <a:t>Front-End: Informative &amp; Interactive</a:t>
            </a:r>
          </a:p>
          <a:p>
            <a:pPr lvl="1"/>
            <a:r>
              <a:rPr lang="en-US" dirty="0"/>
              <a:t>A dashboard that draws upon the raw data and research results to display all relevant data in an insightful and useful manner.</a:t>
            </a:r>
          </a:p>
        </p:txBody>
      </p:sp>
    </p:spTree>
    <p:extLst>
      <p:ext uri="{BB962C8B-B14F-4D97-AF65-F5344CB8AC3E}">
        <p14:creationId xmlns:p14="http://schemas.microsoft.com/office/powerpoint/2010/main" val="2671500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AA4C-A1BE-4EAB-BB45-E9D463DA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Not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C7AB-8118-4CF4-B157-C74AF5EEC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u="sng" dirty="0"/>
              <a:t>NOT</a:t>
            </a:r>
            <a:r>
              <a:rPr lang="en-US" dirty="0"/>
              <a:t> working on a project to develop a profitable </a:t>
            </a:r>
            <a:r>
              <a:rPr lang="en-US"/>
              <a:t>trading algorithm. </a:t>
            </a:r>
            <a:endParaRPr lang="en-US" dirty="0"/>
          </a:p>
          <a:p>
            <a:r>
              <a:rPr lang="en-US" dirty="0"/>
              <a:t>We are NOT … (</a:t>
            </a:r>
            <a:r>
              <a:rPr lang="en-US" dirty="0" err="1"/>
              <a:t>tbd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14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E4A0FF0-C01D-4D79-B2A0-DB8ABC7F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53D34-B77F-463E-A34C-A60F26CC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00" y="2266416"/>
            <a:ext cx="10345108" cy="2215991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8000" dirty="0"/>
              <a:t>Diving into the Details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5BADA6A-2C76-4836-8989-77894EEF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4142" y="0"/>
            <a:ext cx="1972470" cy="1803719"/>
          </a:xfrm>
          <a:custGeom>
            <a:avLst/>
            <a:gdLst>
              <a:gd name="connsiteX0" fmla="*/ 434437 w 1972470"/>
              <a:gd name="connsiteY0" fmla="*/ 0 h 1803719"/>
              <a:gd name="connsiteX1" fmla="*/ 1538034 w 1972470"/>
              <a:gd name="connsiteY1" fmla="*/ 0 h 1803719"/>
              <a:gd name="connsiteX2" fmla="*/ 1683609 w 1972470"/>
              <a:gd name="connsiteY2" fmla="*/ 120110 h 1803719"/>
              <a:gd name="connsiteX3" fmla="*/ 1972470 w 1972470"/>
              <a:gd name="connsiteY3" fmla="*/ 817484 h 1803719"/>
              <a:gd name="connsiteX4" fmla="*/ 986235 w 1972470"/>
              <a:gd name="connsiteY4" fmla="*/ 1803719 h 1803719"/>
              <a:gd name="connsiteX5" fmla="*/ 0 w 1972470"/>
              <a:gd name="connsiteY5" fmla="*/ 817484 h 1803719"/>
              <a:gd name="connsiteX6" fmla="*/ 288861 w 1972470"/>
              <a:gd name="connsiteY6" fmla="*/ 120110 h 1803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2470" h="1803719">
                <a:moveTo>
                  <a:pt x="434437" y="0"/>
                </a:moveTo>
                <a:lnTo>
                  <a:pt x="1538034" y="0"/>
                </a:lnTo>
                <a:lnTo>
                  <a:pt x="1683609" y="120110"/>
                </a:lnTo>
                <a:cubicBezTo>
                  <a:pt x="1862082" y="298584"/>
                  <a:pt x="1972470" y="545143"/>
                  <a:pt x="1972470" y="817484"/>
                </a:cubicBezTo>
                <a:cubicBezTo>
                  <a:pt x="1972470" y="1362167"/>
                  <a:pt x="1530918" y="1803719"/>
                  <a:pt x="986235" y="1803719"/>
                </a:cubicBezTo>
                <a:cubicBezTo>
                  <a:pt x="441552" y="1803719"/>
                  <a:pt x="0" y="1362167"/>
                  <a:pt x="0" y="817484"/>
                </a:cubicBezTo>
                <a:cubicBezTo>
                  <a:pt x="0" y="545143"/>
                  <a:pt x="110388" y="298584"/>
                  <a:pt x="288861" y="12011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254000" dir="270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5A234B-C533-4F71-925E-C2E8E3D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5102944"/>
            <a:ext cx="678135" cy="990000"/>
            <a:chOff x="10490969" y="1448827"/>
            <a:chExt cx="678135" cy="990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A4E75CC-E578-4228-B34E-9209851DD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8047FF5-0447-419B-98AA-200D3EFCF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DEF1292-D407-482E-9952-1E54DB93B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9348AA9-DD97-42EB-9AAF-66BD07020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42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81B5C-1E2E-4C7E-8B7B-8749C73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80363"/>
            <a:ext cx="10951328" cy="133305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Input 1.1 – Historical Financial Data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1">
            <a:extLst>
              <a:ext uri="{FF2B5EF4-FFF2-40B4-BE49-F238E27FC236}">
                <a16:creationId xmlns:a16="http://schemas.microsoft.com/office/drawing/2014/main" id="{27B16D64-4FAE-4890-A3F2-3B11FC40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863" y="2986518"/>
            <a:ext cx="5773738" cy="2867750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7B6-2909-421C-BF4B-5B8A90A2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Source: Bloomberg </a:t>
            </a:r>
          </a:p>
          <a:p>
            <a:pPr marL="0" indent="0">
              <a:buNone/>
            </a:pPr>
            <a:r>
              <a:rPr lang="en-US" dirty="0"/>
              <a:t>Format: CSV</a:t>
            </a:r>
          </a:p>
        </p:txBody>
      </p:sp>
    </p:spTree>
    <p:extLst>
      <p:ext uri="{BB962C8B-B14F-4D97-AF65-F5344CB8AC3E}">
        <p14:creationId xmlns:p14="http://schemas.microsoft.com/office/powerpoint/2010/main" val="130123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81B5C-1E2E-4C7E-8B7B-8749C73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8071769" cy="156295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Input 1.2 – Data Provider #1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4BF4F49-03E6-41CC-AF55-AD65DEBF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07237" y="1292637"/>
            <a:ext cx="667800" cy="631474"/>
            <a:chOff x="8069541" y="1262702"/>
            <a:chExt cx="667800" cy="63147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C1EDB74-7A6D-4D1E-B5BB-49E885D8D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C11E97-305F-4D2F-B5FE-DE0ECD6B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C87B6-2909-421C-BF4B-5B8A90A26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4509" y="1194195"/>
            <a:ext cx="6373813" cy="15629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Type: Analyst’s Recommendations</a:t>
            </a:r>
          </a:p>
          <a:p>
            <a:pPr marL="0" indent="0">
              <a:buNone/>
            </a:pPr>
            <a:r>
              <a:rPr lang="en-US" sz="1600" dirty="0"/>
              <a:t>Format: Excel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A51DAFE-3CF2-44EC-B173-C51A29866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862" y="2227091"/>
            <a:ext cx="1343549" cy="1980000"/>
            <a:chOff x="10157513" y="3767025"/>
            <a:chExt cx="1343549" cy="1980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063301B-41B6-4FE1-B94D-CF323DEE8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00806" y="4356548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20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C698B9-63DB-4BC1-9F0D-4E46583B7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9751989" y="4268631"/>
              <a:ext cx="1853969" cy="1042921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0CEC20B-5710-4F96-B241-1656BCFA5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393964" y="4748050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D00330D-9E5D-4427-87AC-50CF27018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0412937" y="3767025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B8863-A4E3-452F-83CA-5CEF7179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661510"/>
            <a:ext cx="12192000" cy="2560320"/>
          </a:xfrm>
          <a:custGeom>
            <a:avLst/>
            <a:gdLst/>
            <a:ahLst/>
            <a:cxnLst/>
            <a:rect l="l" t="t" r="r" b="b"/>
            <a:pathLst>
              <a:path w="12192000" h="3647216">
                <a:moveTo>
                  <a:pt x="0" y="0"/>
                </a:moveTo>
                <a:lnTo>
                  <a:pt x="12192000" y="0"/>
                </a:lnTo>
                <a:lnTo>
                  <a:pt x="12192000" y="3647216"/>
                </a:lnTo>
                <a:lnTo>
                  <a:pt x="0" y="36472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58300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RedOrange">
      <a:dk1>
        <a:srgbClr val="000000"/>
      </a:dk1>
      <a:lt1>
        <a:srgbClr val="FFFFFF"/>
      </a:lt1>
      <a:dk2>
        <a:srgbClr val="292924"/>
      </a:dk2>
      <a:lt2>
        <a:srgbClr val="F5F4EE"/>
      </a:lt2>
      <a:accent1>
        <a:srgbClr val="E84C22"/>
      </a:accent1>
      <a:accent2>
        <a:srgbClr val="E79400"/>
      </a:accent2>
      <a:accent3>
        <a:srgbClr val="B64926"/>
      </a:accent3>
      <a:accent4>
        <a:srgbClr val="FF8427"/>
      </a:accent4>
      <a:accent5>
        <a:srgbClr val="CC9900"/>
      </a:accent5>
      <a:accent6>
        <a:srgbClr val="DF2F00"/>
      </a:accent6>
      <a:hlink>
        <a:srgbClr val="AA7F00"/>
      </a:hlink>
      <a:folHlink>
        <a:srgbClr val="6F6F9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596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Calibri</vt:lpstr>
      <vt:lpstr>3DFloatVTI</vt:lpstr>
      <vt:lpstr>Team: Money</vt:lpstr>
      <vt:lpstr>Introduction</vt:lpstr>
      <vt:lpstr>PowerPoint Presentation</vt:lpstr>
      <vt:lpstr>Problem Statement</vt:lpstr>
      <vt:lpstr>What We Want to Achieve</vt:lpstr>
      <vt:lpstr>What We are Not Doing</vt:lpstr>
      <vt:lpstr>Diving into the Details</vt:lpstr>
      <vt:lpstr>Input 1.1 – Historical Financial Data</vt:lpstr>
      <vt:lpstr>Input 1.2 – Data Provider #1</vt:lpstr>
      <vt:lpstr>Input 1.3 – Data Provider #2</vt:lpstr>
      <vt:lpstr>Step 2 – Our Workspace</vt:lpstr>
      <vt:lpstr>Step 3 – Final Output</vt:lpstr>
      <vt:lpstr>Feature #1: Sorting &amp; Filtering</vt:lpstr>
      <vt:lpstr>Feature #2: Charting</vt:lpstr>
      <vt:lpstr>Feature #3: Output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Ng</dc:creator>
  <cp:lastModifiedBy>Gary Ng</cp:lastModifiedBy>
  <cp:revision>25</cp:revision>
  <dcterms:created xsi:type="dcterms:W3CDTF">2022-02-14T05:02:19Z</dcterms:created>
  <dcterms:modified xsi:type="dcterms:W3CDTF">2022-03-01T10:52:37Z</dcterms:modified>
</cp:coreProperties>
</file>